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77" r:id="rId3"/>
    <p:sldId id="279" r:id="rId4"/>
    <p:sldId id="278" r:id="rId5"/>
    <p:sldId id="257" r:id="rId6"/>
    <p:sldId id="280" r:id="rId7"/>
    <p:sldId id="281" r:id="rId8"/>
    <p:sldId id="282" r:id="rId9"/>
    <p:sldId id="283" r:id="rId10"/>
    <p:sldId id="284" r:id="rId11"/>
    <p:sldId id="285" r:id="rId12"/>
    <p:sldId id="263" r:id="rId13"/>
    <p:sldId id="264" r:id="rId14"/>
    <p:sldId id="265" r:id="rId15"/>
    <p:sldId id="266" r:id="rId16"/>
    <p:sldId id="269" r:id="rId17"/>
    <p:sldId id="286" r:id="rId18"/>
    <p:sldId id="272" r:id="rId19"/>
    <p:sldId id="273" r:id="rId20"/>
    <p:sldId id="287" r:id="rId21"/>
    <p:sldId id="289" r:id="rId22"/>
    <p:sldId id="275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C7F59C4-3A36-48D1-B193-C4DCBB906CA9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A0EBE26-F281-4DB6-8349-48E539D5E45E}">
      <dgm:prSet/>
      <dgm:spPr/>
      <dgm:t>
        <a:bodyPr/>
        <a:lstStyle/>
        <a:p>
          <a:pPr rtl="0"/>
          <a:r>
            <a:rPr lang="ru-RU" dirty="0" smtClean="0"/>
            <a:t>1</a:t>
          </a:r>
          <a:endParaRPr lang="ru-RU" dirty="0"/>
        </a:p>
      </dgm:t>
    </dgm:pt>
    <dgm:pt modelId="{38B15DDA-E9C2-4015-AAD4-AA3AC243ABF2}" type="parTrans" cxnId="{864E9A55-C364-4786-8D34-9E340F7FEFD8}">
      <dgm:prSet/>
      <dgm:spPr/>
      <dgm:t>
        <a:bodyPr/>
        <a:lstStyle/>
        <a:p>
          <a:endParaRPr lang="ru-RU"/>
        </a:p>
      </dgm:t>
    </dgm:pt>
    <dgm:pt modelId="{FF698A94-A385-4549-8821-6AF79396F7DD}" type="sibTrans" cxnId="{864E9A55-C364-4786-8D34-9E340F7FEFD8}">
      <dgm:prSet/>
      <dgm:spPr/>
      <dgm:t>
        <a:bodyPr/>
        <a:lstStyle/>
        <a:p>
          <a:endParaRPr lang="ru-RU"/>
        </a:p>
      </dgm:t>
    </dgm:pt>
    <dgm:pt modelId="{2CB64250-5B6D-4CA1-89AE-8B34BAF969BC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Аннотация на художественное произведение размещается на форзаце книги после библиографического описания. Именно поэтому в ней не рекомендуется повторять сведения, которые уже были в библиографии: имя автора и название произведения. Но это не означает, что в тексте не будет ни слова об авторе. Его фамилия упоминается не как констатация, а вместе с характеристикой эпохи, в которую он работал. При этом нужно избегать распространенных клише. </a:t>
          </a:r>
          <a:endParaRPr lang="ru-RU" sz="2800" dirty="0">
            <a:latin typeface="Times New Roman" pitchFamily="18" charset="0"/>
            <a:cs typeface="Times New Roman" pitchFamily="18" charset="0"/>
          </a:endParaRPr>
        </a:p>
      </dgm:t>
    </dgm:pt>
    <dgm:pt modelId="{FE7B0D69-0339-42B5-9EE2-BF5FD8C2014C}" type="sibTrans" cxnId="{69D9AE8F-A677-4F8C-A0D0-0C88E67E34F0}">
      <dgm:prSet/>
      <dgm:spPr/>
      <dgm:t>
        <a:bodyPr/>
        <a:lstStyle/>
        <a:p>
          <a:endParaRPr lang="ru-RU"/>
        </a:p>
      </dgm:t>
    </dgm:pt>
    <dgm:pt modelId="{8829620B-9172-4C02-B329-C2F7CDC7FB2E}" type="parTrans" cxnId="{69D9AE8F-A677-4F8C-A0D0-0C88E67E34F0}">
      <dgm:prSet/>
      <dgm:spPr/>
      <dgm:t>
        <a:bodyPr/>
        <a:lstStyle/>
        <a:p>
          <a:endParaRPr lang="ru-RU"/>
        </a:p>
      </dgm:t>
    </dgm:pt>
    <dgm:pt modelId="{463F9180-9F6B-4467-AD72-94E385815FA8}" type="pres">
      <dgm:prSet presAssocID="{0C7F59C4-3A36-48D1-B193-C4DCBB906CA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91395C9-6FD8-4EC5-891A-E0202D9CCB76}" type="pres">
      <dgm:prSet presAssocID="{AA0EBE26-F281-4DB6-8349-48E539D5E45E}" presName="linNode" presStyleCnt="0"/>
      <dgm:spPr/>
    </dgm:pt>
    <dgm:pt modelId="{3C99FDF9-75B2-4FA0-A1F8-3E3E8BD79FE0}" type="pres">
      <dgm:prSet presAssocID="{AA0EBE26-F281-4DB6-8349-48E539D5E45E}" presName="parentText" presStyleLbl="node1" presStyleIdx="0" presStyleCnt="1" custScaleX="733608" custLinFactX="-54382" custLinFactNeighborX="-100000" custLinFactNeighborY="-4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11228E-28C0-4D45-9082-00EFA79F3A21}" type="pres">
      <dgm:prSet presAssocID="{AA0EBE26-F281-4DB6-8349-48E539D5E45E}" presName="descendantText" presStyleLbl="alignAccFollowNode1" presStyleIdx="0" presStyleCnt="1" custScaleX="2000000" custScaleY="125000" custLinFactNeighborX="65837" custLinFactNeighborY="4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643310E-DDDB-4419-8606-E18A5EB7D888}" type="presOf" srcId="{2CB64250-5B6D-4CA1-89AE-8B34BAF969BC}" destId="{6911228E-28C0-4D45-9082-00EFA79F3A21}" srcOrd="0" destOrd="0" presId="urn:microsoft.com/office/officeart/2005/8/layout/vList5"/>
    <dgm:cxn modelId="{864E9A55-C364-4786-8D34-9E340F7FEFD8}" srcId="{0C7F59C4-3A36-48D1-B193-C4DCBB906CA9}" destId="{AA0EBE26-F281-4DB6-8349-48E539D5E45E}" srcOrd="0" destOrd="0" parTransId="{38B15DDA-E9C2-4015-AAD4-AA3AC243ABF2}" sibTransId="{FF698A94-A385-4549-8821-6AF79396F7DD}"/>
    <dgm:cxn modelId="{F5286B54-7549-4B3C-A447-04D76EA66996}" type="presOf" srcId="{AA0EBE26-F281-4DB6-8349-48E539D5E45E}" destId="{3C99FDF9-75B2-4FA0-A1F8-3E3E8BD79FE0}" srcOrd="0" destOrd="0" presId="urn:microsoft.com/office/officeart/2005/8/layout/vList5"/>
    <dgm:cxn modelId="{86ACDF69-2505-41D6-B65D-2447BE7545C6}" type="presOf" srcId="{0C7F59C4-3A36-48D1-B193-C4DCBB906CA9}" destId="{463F9180-9F6B-4467-AD72-94E385815FA8}" srcOrd="0" destOrd="0" presId="urn:microsoft.com/office/officeart/2005/8/layout/vList5"/>
    <dgm:cxn modelId="{69D9AE8F-A677-4F8C-A0D0-0C88E67E34F0}" srcId="{AA0EBE26-F281-4DB6-8349-48E539D5E45E}" destId="{2CB64250-5B6D-4CA1-89AE-8B34BAF969BC}" srcOrd="0" destOrd="0" parTransId="{8829620B-9172-4C02-B329-C2F7CDC7FB2E}" sibTransId="{FE7B0D69-0339-42B5-9EE2-BF5FD8C2014C}"/>
    <dgm:cxn modelId="{9E8A75FA-A4FB-4514-B91E-F154117F437A}" type="presParOf" srcId="{463F9180-9F6B-4467-AD72-94E385815FA8}" destId="{891395C9-6FD8-4EC5-891A-E0202D9CCB76}" srcOrd="0" destOrd="0" presId="urn:microsoft.com/office/officeart/2005/8/layout/vList5"/>
    <dgm:cxn modelId="{A9C0EA51-7452-43B1-B266-D9B910BF2906}" type="presParOf" srcId="{891395C9-6FD8-4EC5-891A-E0202D9CCB76}" destId="{3C99FDF9-75B2-4FA0-A1F8-3E3E8BD79FE0}" srcOrd="0" destOrd="0" presId="urn:microsoft.com/office/officeart/2005/8/layout/vList5"/>
    <dgm:cxn modelId="{CEEAAA33-097D-48E3-B647-3E5D635A30D9}" type="presParOf" srcId="{891395C9-6FD8-4EC5-891A-E0202D9CCB76}" destId="{6911228E-28C0-4D45-9082-00EFA79F3A2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EEAC4A0-733C-4D38-B698-05B4C590F169}" type="doc">
      <dgm:prSet loTypeId="urn:microsoft.com/office/officeart/2005/8/layout/target3" loCatId="relationship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B11B1E8-32C5-4DD6-A35D-8EA95E5ED657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2100" dirty="0" smtClean="0"/>
            <a:t>3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. </a:t>
          </a:r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Следующая часть аннотации – описание содержания книги. Очень важно не раскрывать в описании всю суть романа или повести – ведь тогда потенциальному покупателю будет неинтересно читать произведение. В то же время отвлеченное сдержанное описание тоже не подойдет – аннотация должна привлечь внимание читателя и запомниться. Чтобы найти золотую середину, в аннотации обычно раскрывается суть произведения, время и место действия, завязка основной интриги. </a:t>
          </a:r>
          <a:endParaRPr lang="ru-RU" sz="2800" dirty="0">
            <a:latin typeface="Times New Roman" pitchFamily="18" charset="0"/>
            <a:cs typeface="Times New Roman" pitchFamily="18" charset="0"/>
          </a:endParaRPr>
        </a:p>
      </dgm:t>
    </dgm:pt>
    <dgm:pt modelId="{4ECD7FA6-90C0-4F16-AA39-135201B0282C}" type="parTrans" cxnId="{CB32A388-680A-42DD-9401-793DF72CB0B1}">
      <dgm:prSet/>
      <dgm:spPr/>
      <dgm:t>
        <a:bodyPr/>
        <a:lstStyle/>
        <a:p>
          <a:endParaRPr lang="ru-RU"/>
        </a:p>
      </dgm:t>
    </dgm:pt>
    <dgm:pt modelId="{4161DBF9-540F-4628-B2FC-F5BCAA576F26}" type="sibTrans" cxnId="{CB32A388-680A-42DD-9401-793DF72CB0B1}">
      <dgm:prSet/>
      <dgm:spPr/>
      <dgm:t>
        <a:bodyPr/>
        <a:lstStyle/>
        <a:p>
          <a:endParaRPr lang="ru-RU"/>
        </a:p>
      </dgm:t>
    </dgm:pt>
    <dgm:pt modelId="{619FEBF4-7F14-4857-AB04-DB8196D7A23C}" type="pres">
      <dgm:prSet presAssocID="{BEEAC4A0-733C-4D38-B698-05B4C590F169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89ABAD0-EBE3-4D59-9F2E-8B9DE2EE5EAE}" type="pres">
      <dgm:prSet presAssocID="{1B11B1E8-32C5-4DD6-A35D-8EA95E5ED657}" presName="circle1" presStyleLbl="node1" presStyleIdx="0" presStyleCnt="1" custLinFactNeighborX="-17224" custLinFactNeighborY="-1587"/>
      <dgm:spPr/>
    </dgm:pt>
    <dgm:pt modelId="{9EB52A2A-DCDB-4F0A-A856-56E6F447DD12}" type="pres">
      <dgm:prSet presAssocID="{1B11B1E8-32C5-4DD6-A35D-8EA95E5ED657}" presName="space" presStyleCnt="0"/>
      <dgm:spPr/>
    </dgm:pt>
    <dgm:pt modelId="{A05B6EB0-9F4F-428E-B4EC-A7A85ADBB353}" type="pres">
      <dgm:prSet presAssocID="{1B11B1E8-32C5-4DD6-A35D-8EA95E5ED657}" presName="rect1" presStyleLbl="alignAcc1" presStyleIdx="0" presStyleCnt="1" custScaleX="126922" custLinFactNeighborX="-4563" custLinFactNeighborY="-30312"/>
      <dgm:spPr/>
      <dgm:t>
        <a:bodyPr/>
        <a:lstStyle/>
        <a:p>
          <a:endParaRPr lang="ru-RU"/>
        </a:p>
      </dgm:t>
    </dgm:pt>
    <dgm:pt modelId="{0D7B6BCA-5210-4420-9D8E-EA8E15581115}" type="pres">
      <dgm:prSet presAssocID="{1B11B1E8-32C5-4DD6-A35D-8EA95E5ED657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7DED7D9-E6CC-447A-A95B-91B5E67EB77B}" type="presOf" srcId="{1B11B1E8-32C5-4DD6-A35D-8EA95E5ED657}" destId="{A05B6EB0-9F4F-428E-B4EC-A7A85ADBB353}" srcOrd="0" destOrd="0" presId="urn:microsoft.com/office/officeart/2005/8/layout/target3"/>
    <dgm:cxn modelId="{FA8674FB-6C3B-496E-88BB-2DC2AAB5755F}" type="presOf" srcId="{BEEAC4A0-733C-4D38-B698-05B4C590F169}" destId="{619FEBF4-7F14-4857-AB04-DB8196D7A23C}" srcOrd="0" destOrd="0" presId="urn:microsoft.com/office/officeart/2005/8/layout/target3"/>
    <dgm:cxn modelId="{E344B5AF-6676-4526-B0C1-F2726F0CE7BB}" type="presOf" srcId="{1B11B1E8-32C5-4DD6-A35D-8EA95E5ED657}" destId="{0D7B6BCA-5210-4420-9D8E-EA8E15581115}" srcOrd="1" destOrd="0" presId="urn:microsoft.com/office/officeart/2005/8/layout/target3"/>
    <dgm:cxn modelId="{CB32A388-680A-42DD-9401-793DF72CB0B1}" srcId="{BEEAC4A0-733C-4D38-B698-05B4C590F169}" destId="{1B11B1E8-32C5-4DD6-A35D-8EA95E5ED657}" srcOrd="0" destOrd="0" parTransId="{4ECD7FA6-90C0-4F16-AA39-135201B0282C}" sibTransId="{4161DBF9-540F-4628-B2FC-F5BCAA576F26}"/>
    <dgm:cxn modelId="{4F85AC9F-F261-4A69-818F-791685DBEE6C}" type="presParOf" srcId="{619FEBF4-7F14-4857-AB04-DB8196D7A23C}" destId="{689ABAD0-EBE3-4D59-9F2E-8B9DE2EE5EAE}" srcOrd="0" destOrd="0" presId="urn:microsoft.com/office/officeart/2005/8/layout/target3"/>
    <dgm:cxn modelId="{6D5D31D4-A1C5-4004-A5B0-D1DB0F8EB45D}" type="presParOf" srcId="{619FEBF4-7F14-4857-AB04-DB8196D7A23C}" destId="{9EB52A2A-DCDB-4F0A-A856-56E6F447DD12}" srcOrd="1" destOrd="0" presId="urn:microsoft.com/office/officeart/2005/8/layout/target3"/>
    <dgm:cxn modelId="{22BEDD7C-D2FF-4BA9-8A8A-74F267A23635}" type="presParOf" srcId="{619FEBF4-7F14-4857-AB04-DB8196D7A23C}" destId="{A05B6EB0-9F4F-428E-B4EC-A7A85ADBB353}" srcOrd="2" destOrd="0" presId="urn:microsoft.com/office/officeart/2005/8/layout/target3"/>
    <dgm:cxn modelId="{242A8DC9-18AE-44D4-91F8-3312B0537ADF}" type="presParOf" srcId="{619FEBF4-7F14-4857-AB04-DB8196D7A23C}" destId="{0D7B6BCA-5210-4420-9D8E-EA8E15581115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D59C86E-D451-49EE-86B9-59B69A3395D7}" type="doc">
      <dgm:prSet loTypeId="urn:microsoft.com/office/officeart/2005/8/layout/vList2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46F5DF9-C26A-40B1-B99A-9FEDD0A872D8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dirty="0" smtClean="0"/>
            <a:t>Фролов И. Г. Глобальные проблемы, человек и судьбы человечества // Философия и политика в современном мире. — М.: Наука, 1989.-С. 44–60. Статья посвящена влиянию глобальных проблем на различные стороны жизни человека и на решение вопроса о будущем цивилизации. В статье рассматриваются пути и методы решения глобальных проблем мыслителями различных направлений.</a:t>
          </a:r>
          <a:endParaRPr lang="ru-RU" dirty="0"/>
        </a:p>
      </dgm:t>
    </dgm:pt>
    <dgm:pt modelId="{D4DCB6A1-4579-4F36-A368-EF3005A10C4C}" type="parTrans" cxnId="{F8627EEF-52C2-41B2-8C09-C1C94BDA8C2D}">
      <dgm:prSet/>
      <dgm:spPr/>
      <dgm:t>
        <a:bodyPr/>
        <a:lstStyle/>
        <a:p>
          <a:endParaRPr lang="ru-RU"/>
        </a:p>
      </dgm:t>
    </dgm:pt>
    <dgm:pt modelId="{1DE1F42D-D865-4174-B5C9-0B9EEE3AFCEE}" type="sibTrans" cxnId="{F8627EEF-52C2-41B2-8C09-C1C94BDA8C2D}">
      <dgm:prSet/>
      <dgm:spPr/>
      <dgm:t>
        <a:bodyPr/>
        <a:lstStyle/>
        <a:p>
          <a:endParaRPr lang="ru-RU"/>
        </a:p>
      </dgm:t>
    </dgm:pt>
    <dgm:pt modelId="{1903F3A2-65E4-48AD-B2C8-B648AEC027EE}" type="pres">
      <dgm:prSet presAssocID="{BD59C86E-D451-49EE-86B9-59B69A3395D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B0844C1-EC64-4615-B7D7-C8E152D63F71}" type="pres">
      <dgm:prSet presAssocID="{346F5DF9-C26A-40B1-B99A-9FEDD0A872D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3E4B362-398C-4A1A-A7C1-530CDB375490}" type="presOf" srcId="{346F5DF9-C26A-40B1-B99A-9FEDD0A872D8}" destId="{2B0844C1-EC64-4615-B7D7-C8E152D63F71}" srcOrd="0" destOrd="0" presId="urn:microsoft.com/office/officeart/2005/8/layout/vList2"/>
    <dgm:cxn modelId="{F8627EEF-52C2-41B2-8C09-C1C94BDA8C2D}" srcId="{BD59C86E-D451-49EE-86B9-59B69A3395D7}" destId="{346F5DF9-C26A-40B1-B99A-9FEDD0A872D8}" srcOrd="0" destOrd="0" parTransId="{D4DCB6A1-4579-4F36-A368-EF3005A10C4C}" sibTransId="{1DE1F42D-D865-4174-B5C9-0B9EEE3AFCEE}"/>
    <dgm:cxn modelId="{F72BA091-0451-4BD4-B312-FD5F7C238973}" type="presOf" srcId="{BD59C86E-D451-49EE-86B9-59B69A3395D7}" destId="{1903F3A2-65E4-48AD-B2C8-B648AEC027EE}" srcOrd="0" destOrd="0" presId="urn:microsoft.com/office/officeart/2005/8/layout/vList2"/>
    <dgm:cxn modelId="{A6D594AA-26BF-44C1-83C2-E7F2435C67A3}" type="presParOf" srcId="{1903F3A2-65E4-48AD-B2C8-B648AEC027EE}" destId="{2B0844C1-EC64-4615-B7D7-C8E152D63F7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F4A2513-BB73-40EE-9DDF-733A4B004562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C9DEBE79-507E-4A29-B83E-36744181EA90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Используя (что?), автор излагает (что?)…</a:t>
          </a:r>
          <a:br>
            <a:rPr lang="ru-RU" sz="2400" dirty="0" smtClean="0">
              <a:latin typeface="Times New Roman" pitchFamily="18" charset="0"/>
              <a:cs typeface="Times New Roman" pitchFamily="18" charset="0"/>
            </a:rPr>
          </a:b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Отмечается, что…</a:t>
          </a:r>
          <a:br>
            <a:rPr lang="ru-RU" sz="2400" dirty="0" smtClean="0">
              <a:latin typeface="Times New Roman" pitchFamily="18" charset="0"/>
              <a:cs typeface="Times New Roman" pitchFamily="18" charset="0"/>
            </a:rPr>
          </a:b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Подчеркивается, что…</a:t>
          </a:r>
        </a:p>
        <a:p>
          <a:pPr rtl="0"/>
          <a:endParaRPr lang="ru-RU" sz="2400" dirty="0"/>
        </a:p>
      </dgm:t>
    </dgm:pt>
    <dgm:pt modelId="{FF4D3CD7-DC7C-4414-B5B0-69B682006C65}" type="parTrans" cxnId="{B3678D45-3028-4775-B01D-2A09B72E4530}">
      <dgm:prSet/>
      <dgm:spPr/>
      <dgm:t>
        <a:bodyPr/>
        <a:lstStyle/>
        <a:p>
          <a:endParaRPr lang="ru-RU"/>
        </a:p>
      </dgm:t>
    </dgm:pt>
    <dgm:pt modelId="{5A2F1F70-BCA3-40AB-A863-C19B0F822CF7}" type="sibTrans" cxnId="{B3678D45-3028-4775-B01D-2A09B72E4530}">
      <dgm:prSet/>
      <dgm:spPr/>
      <dgm:t>
        <a:bodyPr/>
        <a:lstStyle/>
        <a:p>
          <a:endParaRPr lang="ru-RU"/>
        </a:p>
      </dgm:t>
    </dgm:pt>
    <dgm:pt modelId="{49B926E9-B41E-4813-A415-B3E1905E653A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В книге дается (что?)…</a:t>
          </a:r>
          <a:br>
            <a:rPr lang="ru-RU" sz="2400" dirty="0" smtClean="0">
              <a:latin typeface="Times New Roman" pitchFamily="18" charset="0"/>
              <a:cs typeface="Times New Roman" pitchFamily="18" charset="0"/>
            </a:rPr>
          </a:b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Раскрываются (что?)…</a:t>
          </a:r>
          <a:br>
            <a:rPr lang="ru-RU" sz="2400" dirty="0" smtClean="0">
              <a:latin typeface="Times New Roman" pitchFamily="18" charset="0"/>
              <a:cs typeface="Times New Roman" pitchFamily="18" charset="0"/>
            </a:rPr>
          </a:b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Описываются (что?)…</a:t>
          </a:r>
          <a:br>
            <a:rPr lang="ru-RU" sz="2400" dirty="0" smtClean="0">
              <a:latin typeface="Times New Roman" pitchFamily="18" charset="0"/>
              <a:cs typeface="Times New Roman" pitchFamily="18" charset="0"/>
            </a:rPr>
          </a:b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Особое внимание уделяется вопросам (чего?)…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94511A15-5C2B-41EC-AA59-8A0964A4021D}" type="parTrans" cxnId="{7697A5FE-4A36-480F-A8EE-0D78865B3080}">
      <dgm:prSet/>
      <dgm:spPr/>
      <dgm:t>
        <a:bodyPr/>
        <a:lstStyle/>
        <a:p>
          <a:endParaRPr lang="ru-RU"/>
        </a:p>
      </dgm:t>
    </dgm:pt>
    <dgm:pt modelId="{44AAC70D-130C-4E21-A825-E36CF58409E9}" type="sibTrans" cxnId="{7697A5FE-4A36-480F-A8EE-0D78865B3080}">
      <dgm:prSet/>
      <dgm:spPr/>
      <dgm:t>
        <a:bodyPr/>
        <a:lstStyle/>
        <a:p>
          <a:endParaRPr lang="ru-RU"/>
        </a:p>
      </dgm:t>
    </dgm:pt>
    <dgm:pt modelId="{1C2CC707-E9DE-4FC5-9745-DAF6BB1A2745}" type="pres">
      <dgm:prSet presAssocID="{1F4A2513-BB73-40EE-9DDF-733A4B00456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D90C0FC-725D-4E5C-A9D7-BCAB9FF39429}" type="pres">
      <dgm:prSet presAssocID="{C9DEBE79-507E-4A29-B83E-36744181EA90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F19FCE-E555-477F-9947-8E27D9DE852E}" type="pres">
      <dgm:prSet presAssocID="{5A2F1F70-BCA3-40AB-A863-C19B0F822CF7}" presName="spacer" presStyleCnt="0"/>
      <dgm:spPr/>
    </dgm:pt>
    <dgm:pt modelId="{95B14630-A4A8-4445-9A29-C90F318185EB}" type="pres">
      <dgm:prSet presAssocID="{49B926E9-B41E-4813-A415-B3E1905E653A}" presName="parentText" presStyleLbl="node1" presStyleIdx="1" presStyleCnt="2" custLinFactNeighborX="-2121" custLinFactNeighborY="3440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61F14E5-06A5-4E3E-B2CA-74F077438271}" type="presOf" srcId="{49B926E9-B41E-4813-A415-B3E1905E653A}" destId="{95B14630-A4A8-4445-9A29-C90F318185EB}" srcOrd="0" destOrd="0" presId="urn:microsoft.com/office/officeart/2005/8/layout/vList2"/>
    <dgm:cxn modelId="{D52499E0-725D-45C6-80AE-49F2B8AAA9EF}" type="presOf" srcId="{1F4A2513-BB73-40EE-9DDF-733A4B004562}" destId="{1C2CC707-E9DE-4FC5-9745-DAF6BB1A2745}" srcOrd="0" destOrd="0" presId="urn:microsoft.com/office/officeart/2005/8/layout/vList2"/>
    <dgm:cxn modelId="{95D87F3E-77A8-4393-8BAA-3AD60FAE5C71}" type="presOf" srcId="{C9DEBE79-507E-4A29-B83E-36744181EA90}" destId="{0D90C0FC-725D-4E5C-A9D7-BCAB9FF39429}" srcOrd="0" destOrd="0" presId="urn:microsoft.com/office/officeart/2005/8/layout/vList2"/>
    <dgm:cxn modelId="{B3678D45-3028-4775-B01D-2A09B72E4530}" srcId="{1F4A2513-BB73-40EE-9DDF-733A4B004562}" destId="{C9DEBE79-507E-4A29-B83E-36744181EA90}" srcOrd="0" destOrd="0" parTransId="{FF4D3CD7-DC7C-4414-B5B0-69B682006C65}" sibTransId="{5A2F1F70-BCA3-40AB-A863-C19B0F822CF7}"/>
    <dgm:cxn modelId="{7697A5FE-4A36-480F-A8EE-0D78865B3080}" srcId="{1F4A2513-BB73-40EE-9DDF-733A4B004562}" destId="{49B926E9-B41E-4813-A415-B3E1905E653A}" srcOrd="1" destOrd="0" parTransId="{94511A15-5C2B-41EC-AA59-8A0964A4021D}" sibTransId="{44AAC70D-130C-4E21-A825-E36CF58409E9}"/>
    <dgm:cxn modelId="{C0EA5861-7BD1-42EB-88B4-554D975A78C3}" type="presParOf" srcId="{1C2CC707-E9DE-4FC5-9745-DAF6BB1A2745}" destId="{0D90C0FC-725D-4E5C-A9D7-BCAB9FF39429}" srcOrd="0" destOrd="0" presId="urn:microsoft.com/office/officeart/2005/8/layout/vList2"/>
    <dgm:cxn modelId="{60A42BAF-222D-4E43-A691-B375F16E8E4E}" type="presParOf" srcId="{1C2CC707-E9DE-4FC5-9745-DAF6BB1A2745}" destId="{3AF19FCE-E555-477F-9947-8E27D9DE852E}" srcOrd="1" destOrd="0" presId="urn:microsoft.com/office/officeart/2005/8/layout/vList2"/>
    <dgm:cxn modelId="{1BBD3BD3-1721-48AB-A708-CAC7FEFBF6DA}" type="presParOf" srcId="{1C2CC707-E9DE-4FC5-9745-DAF6BB1A2745}" destId="{95B14630-A4A8-4445-9A29-C90F318185EB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F642DC5-6BA8-4C96-930F-342671CA515F}" type="doc">
      <dgm:prSet loTypeId="urn:microsoft.com/office/officeart/2005/8/layout/vList2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66D972B9-48B6-4182-B522-64C960B971BC}">
      <dgm:prSet custT="1"/>
      <dgm:spPr/>
      <dgm:t>
        <a:bodyPr/>
        <a:lstStyle/>
        <a:p>
          <a:pPr rtl="0"/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В работе нашли отражение разработка проблем (чего?), вопросы (чего?)…</a:t>
          </a:r>
          <a:br>
            <a:rPr lang="ru-RU" sz="2400" dirty="0" smtClean="0">
              <a:latin typeface="Times New Roman" pitchFamily="18" charset="0"/>
              <a:cs typeface="Times New Roman" pitchFamily="18" charset="0"/>
            </a:rPr>
          </a:b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Показывается (творческий) характер (чего?)…</a:t>
          </a:r>
          <a:br>
            <a:rPr lang="ru-RU" sz="2400" dirty="0" smtClean="0">
              <a:latin typeface="Times New Roman" pitchFamily="18" charset="0"/>
              <a:cs typeface="Times New Roman" pitchFamily="18" charset="0"/>
            </a:rPr>
          </a:b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Устанавливаются критерии (чего?)…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38533090-28EC-4185-B0FB-4D9D98D7B5BC}" type="parTrans" cxnId="{444D2FC6-8EE3-4C2F-A157-412978A24A6A}">
      <dgm:prSet/>
      <dgm:spPr/>
      <dgm:t>
        <a:bodyPr/>
        <a:lstStyle/>
        <a:p>
          <a:endParaRPr lang="ru-RU"/>
        </a:p>
      </dgm:t>
    </dgm:pt>
    <dgm:pt modelId="{227A84DC-1070-4F53-AF0D-511C129D49D4}" type="sibTrans" cxnId="{444D2FC6-8EE3-4C2F-A157-412978A24A6A}">
      <dgm:prSet/>
      <dgm:spPr/>
      <dgm:t>
        <a:bodyPr/>
        <a:lstStyle/>
        <a:p>
          <a:endParaRPr lang="ru-RU"/>
        </a:p>
      </dgm:t>
    </dgm:pt>
    <dgm:pt modelId="{6C52CBB9-3F68-4576-BD40-7E167ACB79FF}">
      <dgm:prSet custT="1"/>
      <dgm:spPr/>
      <dgm:t>
        <a:bodyPr/>
        <a:lstStyle/>
        <a:p>
          <a:pPr rtl="0"/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В книге подробно освещаются (что?)…</a:t>
          </a:r>
          <a:br>
            <a:rPr lang="ru-RU" sz="2800" dirty="0" smtClean="0">
              <a:latin typeface="Times New Roman" pitchFamily="18" charset="0"/>
              <a:cs typeface="Times New Roman" pitchFamily="18" charset="0"/>
            </a:rPr>
          </a:br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Характеризуется (что?)…</a:t>
          </a:r>
          <a:br>
            <a:rPr lang="ru-RU" sz="2800" dirty="0" smtClean="0">
              <a:latin typeface="Times New Roman" pitchFamily="18" charset="0"/>
              <a:cs typeface="Times New Roman" pitchFamily="18" charset="0"/>
            </a:rPr>
          </a:br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Рассматривается (что?)…</a:t>
          </a:r>
          <a:endParaRPr lang="ru-RU" sz="2800" dirty="0">
            <a:latin typeface="Times New Roman" pitchFamily="18" charset="0"/>
            <a:cs typeface="Times New Roman" pitchFamily="18" charset="0"/>
          </a:endParaRPr>
        </a:p>
      </dgm:t>
    </dgm:pt>
    <dgm:pt modelId="{AA724086-09BC-4D0D-90FD-A202324EAA72}" type="parTrans" cxnId="{BD2F9929-6F8D-4A45-92E3-11CE08438677}">
      <dgm:prSet/>
      <dgm:spPr/>
      <dgm:t>
        <a:bodyPr/>
        <a:lstStyle/>
        <a:p>
          <a:endParaRPr lang="ru-RU"/>
        </a:p>
      </dgm:t>
    </dgm:pt>
    <dgm:pt modelId="{C28C8B6A-2A15-455A-B3D8-938A60E71668}" type="sibTrans" cxnId="{BD2F9929-6F8D-4A45-92E3-11CE08438677}">
      <dgm:prSet/>
      <dgm:spPr/>
      <dgm:t>
        <a:bodyPr/>
        <a:lstStyle/>
        <a:p>
          <a:endParaRPr lang="ru-RU"/>
        </a:p>
      </dgm:t>
    </dgm:pt>
    <dgm:pt modelId="{F6F02878-39D1-4B2F-B7DF-FDD5C3DF2E43}" type="pres">
      <dgm:prSet presAssocID="{8F642DC5-6BA8-4C96-930F-342671CA515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E57B8E1-50F4-470F-9C7D-6C1AAA6F05B6}" type="pres">
      <dgm:prSet presAssocID="{66D972B9-48B6-4182-B522-64C960B971BC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F41D09-70B8-4EDC-BB67-B5BD03D84408}" type="pres">
      <dgm:prSet presAssocID="{227A84DC-1070-4F53-AF0D-511C129D49D4}" presName="spacer" presStyleCnt="0"/>
      <dgm:spPr/>
    </dgm:pt>
    <dgm:pt modelId="{AE7F0AF1-D235-4AD2-A1EE-2FB6DE1EF38C}" type="pres">
      <dgm:prSet presAssocID="{6C52CBB9-3F68-4576-BD40-7E167ACB79FF}" presName="parentText" presStyleLbl="node1" presStyleIdx="1" presStyleCnt="2" custScaleY="9946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AA82B3C-AA36-40CC-9FE8-859BC2821817}" type="presOf" srcId="{8F642DC5-6BA8-4C96-930F-342671CA515F}" destId="{F6F02878-39D1-4B2F-B7DF-FDD5C3DF2E43}" srcOrd="0" destOrd="0" presId="urn:microsoft.com/office/officeart/2005/8/layout/vList2"/>
    <dgm:cxn modelId="{9B24744C-D393-4A4D-97EA-A5CF61BD203B}" type="presOf" srcId="{6C52CBB9-3F68-4576-BD40-7E167ACB79FF}" destId="{AE7F0AF1-D235-4AD2-A1EE-2FB6DE1EF38C}" srcOrd="0" destOrd="0" presId="urn:microsoft.com/office/officeart/2005/8/layout/vList2"/>
    <dgm:cxn modelId="{BD2F9929-6F8D-4A45-92E3-11CE08438677}" srcId="{8F642DC5-6BA8-4C96-930F-342671CA515F}" destId="{6C52CBB9-3F68-4576-BD40-7E167ACB79FF}" srcOrd="1" destOrd="0" parTransId="{AA724086-09BC-4D0D-90FD-A202324EAA72}" sibTransId="{C28C8B6A-2A15-455A-B3D8-938A60E71668}"/>
    <dgm:cxn modelId="{6B91ED44-8A16-49D0-BB3A-684C2A186C44}" type="presOf" srcId="{66D972B9-48B6-4182-B522-64C960B971BC}" destId="{CE57B8E1-50F4-470F-9C7D-6C1AAA6F05B6}" srcOrd="0" destOrd="0" presId="urn:microsoft.com/office/officeart/2005/8/layout/vList2"/>
    <dgm:cxn modelId="{444D2FC6-8EE3-4C2F-A157-412978A24A6A}" srcId="{8F642DC5-6BA8-4C96-930F-342671CA515F}" destId="{66D972B9-48B6-4182-B522-64C960B971BC}" srcOrd="0" destOrd="0" parTransId="{38533090-28EC-4185-B0FB-4D9D98D7B5BC}" sibTransId="{227A84DC-1070-4F53-AF0D-511C129D49D4}"/>
    <dgm:cxn modelId="{939528C6-29EC-4EC6-A7BA-65AD704201F4}" type="presParOf" srcId="{F6F02878-39D1-4B2F-B7DF-FDD5C3DF2E43}" destId="{CE57B8E1-50F4-470F-9C7D-6C1AAA6F05B6}" srcOrd="0" destOrd="0" presId="urn:microsoft.com/office/officeart/2005/8/layout/vList2"/>
    <dgm:cxn modelId="{5AEF82DA-6C3D-47D4-A8CF-97E2E91714BB}" type="presParOf" srcId="{F6F02878-39D1-4B2F-B7DF-FDD5C3DF2E43}" destId="{A9F41D09-70B8-4EDC-BB67-B5BD03D84408}" srcOrd="1" destOrd="0" presId="urn:microsoft.com/office/officeart/2005/8/layout/vList2"/>
    <dgm:cxn modelId="{F4785542-FD03-4935-AE14-A9C2A4C7F080}" type="presParOf" srcId="{F6F02878-39D1-4B2F-B7DF-FDD5C3DF2E43}" destId="{AE7F0AF1-D235-4AD2-A1EE-2FB6DE1EF38C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11228E-28C0-4D45-9082-00EFA79F3A21}">
      <dsp:nvSpPr>
        <dsp:cNvPr id="0" name=""/>
        <dsp:cNvSpPr/>
      </dsp:nvSpPr>
      <dsp:spPr>
        <a:xfrm rot="5400000">
          <a:off x="2689119" y="-1199312"/>
          <a:ext cx="4747886" cy="7155795"/>
        </a:xfrm>
        <a:prstGeom prst="round2SameRect">
          <a:avLst/>
        </a:prstGeom>
        <a:gradFill rotWithShape="1">
          <a:gsLst>
            <a:gs pos="0">
              <a:schemeClr val="accent4">
                <a:tint val="0"/>
              </a:schemeClr>
            </a:gs>
            <a:gs pos="44000">
              <a:schemeClr val="accent4">
                <a:tint val="60000"/>
                <a:satMod val="120000"/>
              </a:schemeClr>
            </a:gs>
            <a:gs pos="100000">
              <a:schemeClr val="accent4">
                <a:tint val="90000"/>
                <a:alpha val="100000"/>
                <a:lumMod val="90000"/>
              </a:schemeClr>
            </a:gs>
          </a:gsLst>
          <a:lin ang="5400000" scaled="0"/>
        </a:gradFill>
        <a:ln w="9525" cap="flat" cmpd="sng" algn="ctr">
          <a:solidFill>
            <a:schemeClr val="accent4"/>
          </a:solidFill>
          <a:prstDash val="solid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kern="1200" dirty="0" smtClean="0">
              <a:latin typeface="Times New Roman" pitchFamily="18" charset="0"/>
              <a:cs typeface="Times New Roman" pitchFamily="18" charset="0"/>
            </a:rPr>
            <a:t>Аннотация на художественное произведение размещается на форзаце книги после библиографического описания. Именно поэтому в ней не рекомендуется повторять сведения, которые уже были в библиографии: имя автора и название произведения. Но это не означает, что в тексте не будет ни слова об авторе. Его фамилия упоминается не как констатация, а вместе с характеристикой эпохи, в которую он работал. При этом нужно избегать распространенных клише. </a:t>
          </a:r>
          <a:endParaRPr lang="ru-RU" sz="28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485165" y="236415"/>
        <a:ext cx="6924022" cy="4284340"/>
      </dsp:txXfrm>
    </dsp:sp>
    <dsp:sp modelId="{3C99FDF9-75B2-4FA0-A1F8-3E3E8BD79FE0}">
      <dsp:nvSpPr>
        <dsp:cNvPr id="0" name=""/>
        <dsp:cNvSpPr/>
      </dsp:nvSpPr>
      <dsp:spPr>
        <a:xfrm>
          <a:off x="0" y="0"/>
          <a:ext cx="1476435" cy="474788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lvl="0" algn="ctr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kern="1200" dirty="0" smtClean="0"/>
            <a:t>1</a:t>
          </a:r>
          <a:endParaRPr lang="ru-RU" sz="6500" kern="1200" dirty="0"/>
        </a:p>
      </dsp:txBody>
      <dsp:txXfrm>
        <a:off x="72074" y="72074"/>
        <a:ext cx="1332287" cy="460373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9ABAD0-EBE3-4D59-9F2E-8B9DE2EE5EAE}">
      <dsp:nvSpPr>
        <dsp:cNvPr id="0" name=""/>
        <dsp:cNvSpPr/>
      </dsp:nvSpPr>
      <dsp:spPr>
        <a:xfrm>
          <a:off x="-1152124" y="-71994"/>
          <a:ext cx="4536504" cy="4536504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05B6EB0-9F4F-428E-B4EC-A7A85ADBB353}">
      <dsp:nvSpPr>
        <dsp:cNvPr id="0" name=""/>
        <dsp:cNvSpPr/>
      </dsp:nvSpPr>
      <dsp:spPr>
        <a:xfrm>
          <a:off x="904622" y="0"/>
          <a:ext cx="6991640" cy="4536504"/>
        </a:xfrm>
        <a:prstGeom prst="rect">
          <a:avLst/>
        </a:prstGeom>
        <a:gradFill rotWithShape="1">
          <a:gsLst>
            <a:gs pos="0">
              <a:schemeClr val="accent4">
                <a:tint val="0"/>
              </a:schemeClr>
            </a:gs>
            <a:gs pos="44000">
              <a:schemeClr val="accent4">
                <a:tint val="60000"/>
                <a:satMod val="120000"/>
              </a:schemeClr>
            </a:gs>
            <a:gs pos="100000">
              <a:schemeClr val="accent4">
                <a:tint val="90000"/>
                <a:alpha val="100000"/>
                <a:lumMod val="90000"/>
              </a:schemeClr>
            </a:gs>
          </a:gsLst>
          <a:lin ang="5400000" scaled="0"/>
        </a:gradFill>
        <a:ln w="9525" cap="flat" cmpd="sng" algn="ctr">
          <a:solidFill>
            <a:schemeClr val="accent4"/>
          </a:solidFill>
          <a:prstDash val="solid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3</a:t>
          </a: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. </a:t>
          </a:r>
          <a:r>
            <a:rPr lang="ru-RU" sz="2800" kern="1200" dirty="0" smtClean="0">
              <a:latin typeface="Times New Roman" pitchFamily="18" charset="0"/>
              <a:cs typeface="Times New Roman" pitchFamily="18" charset="0"/>
            </a:rPr>
            <a:t>Следующая часть аннотации – описание содержания книги. Очень важно не раскрывать в описании всю суть романа или повести – ведь тогда потенциальному покупателю будет неинтересно читать произведение. В то же время отвлеченное сдержанное описание тоже не подойдет – аннотация должна привлечь внимание читателя и запомниться. Чтобы найти золотую середину, в аннотации обычно раскрывается суть произведения, время и место действия, завязка основной интриги. </a:t>
          </a:r>
          <a:endParaRPr lang="ru-RU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904622" y="0"/>
        <a:ext cx="6991640" cy="453650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0844C1-EC64-4615-B7D7-C8E152D63F71}">
      <dsp:nvSpPr>
        <dsp:cNvPr id="0" name=""/>
        <dsp:cNvSpPr/>
      </dsp:nvSpPr>
      <dsp:spPr>
        <a:xfrm>
          <a:off x="0" y="4785"/>
          <a:ext cx="7272808" cy="3594240"/>
        </a:xfrm>
        <a:prstGeom prst="roundRect">
          <a:avLst/>
        </a:prstGeom>
        <a:gradFill rotWithShape="1">
          <a:gsLst>
            <a:gs pos="0">
              <a:schemeClr val="accent4">
                <a:tint val="0"/>
              </a:schemeClr>
            </a:gs>
            <a:gs pos="44000">
              <a:schemeClr val="accent4">
                <a:tint val="60000"/>
                <a:satMod val="120000"/>
              </a:schemeClr>
            </a:gs>
            <a:gs pos="100000">
              <a:schemeClr val="accent4">
                <a:tint val="90000"/>
                <a:alpha val="100000"/>
                <a:lumMod val="90000"/>
              </a:schemeClr>
            </a:gs>
          </a:gsLst>
          <a:lin ang="5400000" scaled="0"/>
        </a:gradFill>
        <a:ln w="9525" cap="flat" cmpd="sng" algn="ctr">
          <a:solidFill>
            <a:schemeClr val="accent4"/>
          </a:solidFill>
          <a:prstDash val="solid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Фролов И. Г. Глобальные проблемы, человек и судьбы человечества // Философия и политика в современном мире. — М.: Наука, 1989.-С. 44–60. Статья посвящена влиянию глобальных проблем на различные стороны жизни человека и на решение вопроса о будущем цивилизации. В статье рассматриваются пути и методы решения глобальных проблем мыслителями различных направлений.</a:t>
          </a:r>
          <a:endParaRPr lang="ru-RU" sz="2400" kern="1200" dirty="0"/>
        </a:p>
      </dsp:txBody>
      <dsp:txXfrm>
        <a:off x="175456" y="180241"/>
        <a:ext cx="6921896" cy="324332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90C0FC-725D-4E5C-A9D7-BCAB9FF39429}">
      <dsp:nvSpPr>
        <dsp:cNvPr id="0" name=""/>
        <dsp:cNvSpPr/>
      </dsp:nvSpPr>
      <dsp:spPr>
        <a:xfrm>
          <a:off x="0" y="1043"/>
          <a:ext cx="7408862" cy="1717614"/>
        </a:xfrm>
        <a:prstGeom prst="roundRect">
          <a:avLst/>
        </a:prstGeom>
        <a:gradFill rotWithShape="1">
          <a:gsLst>
            <a:gs pos="0">
              <a:schemeClr val="accent4">
                <a:tint val="0"/>
              </a:schemeClr>
            </a:gs>
            <a:gs pos="44000">
              <a:schemeClr val="accent4">
                <a:tint val="60000"/>
                <a:satMod val="120000"/>
              </a:schemeClr>
            </a:gs>
            <a:gs pos="100000">
              <a:schemeClr val="accent4">
                <a:tint val="90000"/>
                <a:alpha val="100000"/>
                <a:lumMod val="90000"/>
              </a:schemeClr>
            </a:gs>
          </a:gsLst>
          <a:lin ang="5400000" scaled="0"/>
        </a:gradFill>
        <a:ln w="9525" cap="flat" cmpd="sng" algn="ctr">
          <a:solidFill>
            <a:schemeClr val="accent4"/>
          </a:solidFill>
          <a:prstDash val="solid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Используя (что?), автор излагает (что?)…</a:t>
          </a:r>
          <a:br>
            <a:rPr lang="ru-RU" sz="2400" kern="1200" dirty="0" smtClean="0">
              <a:latin typeface="Times New Roman" pitchFamily="18" charset="0"/>
              <a:cs typeface="Times New Roman" pitchFamily="18" charset="0"/>
            </a:rPr>
          </a:b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Отмечается, что…</a:t>
          </a:r>
          <a:br>
            <a:rPr lang="ru-RU" sz="2400" kern="1200" dirty="0" smtClean="0">
              <a:latin typeface="Times New Roman" pitchFamily="18" charset="0"/>
              <a:cs typeface="Times New Roman" pitchFamily="18" charset="0"/>
            </a:rPr>
          </a:b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Подчеркивается, что…</a:t>
          </a:r>
        </a:p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 dirty="0"/>
        </a:p>
      </dsp:txBody>
      <dsp:txXfrm>
        <a:off x="83847" y="84890"/>
        <a:ext cx="7241168" cy="1549920"/>
      </dsp:txXfrm>
    </dsp:sp>
    <dsp:sp modelId="{95B14630-A4A8-4445-9A29-C90F318185EB}">
      <dsp:nvSpPr>
        <dsp:cNvPr id="0" name=""/>
        <dsp:cNvSpPr/>
      </dsp:nvSpPr>
      <dsp:spPr>
        <a:xfrm>
          <a:off x="0" y="1733610"/>
          <a:ext cx="7408862" cy="1717614"/>
        </a:xfrm>
        <a:prstGeom prst="roundRect">
          <a:avLst/>
        </a:prstGeom>
        <a:gradFill rotWithShape="1">
          <a:gsLst>
            <a:gs pos="0">
              <a:schemeClr val="accent3">
                <a:tint val="0"/>
              </a:schemeClr>
            </a:gs>
            <a:gs pos="44000">
              <a:schemeClr val="accent3">
                <a:tint val="60000"/>
                <a:satMod val="120000"/>
              </a:schemeClr>
            </a:gs>
            <a:gs pos="100000">
              <a:schemeClr val="accent3">
                <a:tint val="90000"/>
                <a:alpha val="100000"/>
                <a:lumMod val="90000"/>
              </a:schemeClr>
            </a:gs>
          </a:gsLst>
          <a:lin ang="5400000" scaled="0"/>
        </a:gradFill>
        <a:ln w="9525" cap="flat" cmpd="sng" algn="ctr">
          <a:solidFill>
            <a:schemeClr val="accent3"/>
          </a:solidFill>
          <a:prstDash val="solid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В книге дается (что?)…</a:t>
          </a:r>
          <a:br>
            <a:rPr lang="ru-RU" sz="2400" kern="1200" dirty="0" smtClean="0">
              <a:latin typeface="Times New Roman" pitchFamily="18" charset="0"/>
              <a:cs typeface="Times New Roman" pitchFamily="18" charset="0"/>
            </a:rPr>
          </a:b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Раскрываются (что?)…</a:t>
          </a:r>
          <a:br>
            <a:rPr lang="ru-RU" sz="2400" kern="1200" dirty="0" smtClean="0">
              <a:latin typeface="Times New Roman" pitchFamily="18" charset="0"/>
              <a:cs typeface="Times New Roman" pitchFamily="18" charset="0"/>
            </a:rPr>
          </a:b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Описываются (что?)…</a:t>
          </a:r>
          <a:br>
            <a:rPr lang="ru-RU" sz="2400" kern="1200" dirty="0" smtClean="0">
              <a:latin typeface="Times New Roman" pitchFamily="18" charset="0"/>
              <a:cs typeface="Times New Roman" pitchFamily="18" charset="0"/>
            </a:rPr>
          </a:b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Особое внимание уделяется вопросам (чего?)…</a:t>
          </a:r>
          <a:endParaRPr lang="ru-RU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83847" y="1817457"/>
        <a:ext cx="7241168" cy="154992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57B8E1-50F4-470F-9C7D-6C1AAA6F05B6}">
      <dsp:nvSpPr>
        <dsp:cNvPr id="0" name=""/>
        <dsp:cNvSpPr/>
      </dsp:nvSpPr>
      <dsp:spPr>
        <a:xfrm>
          <a:off x="0" y="118726"/>
          <a:ext cx="6709360" cy="163507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В работе нашли отражение разработка проблем (чего?), вопросы (чего?)…</a:t>
          </a:r>
          <a:br>
            <a:rPr lang="ru-RU" sz="2400" kern="1200" dirty="0" smtClean="0">
              <a:latin typeface="Times New Roman" pitchFamily="18" charset="0"/>
              <a:cs typeface="Times New Roman" pitchFamily="18" charset="0"/>
            </a:rPr>
          </a:b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Показывается (творческий) характер (чего?)…</a:t>
          </a:r>
          <a:br>
            <a:rPr lang="ru-RU" sz="2400" kern="1200" dirty="0" smtClean="0">
              <a:latin typeface="Times New Roman" pitchFamily="18" charset="0"/>
              <a:cs typeface="Times New Roman" pitchFamily="18" charset="0"/>
            </a:rPr>
          </a:b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Устанавливаются критерии (чего?)…</a:t>
          </a:r>
          <a:endParaRPr lang="ru-RU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79818" y="198544"/>
        <a:ext cx="6549724" cy="1475439"/>
      </dsp:txXfrm>
    </dsp:sp>
    <dsp:sp modelId="{AE7F0AF1-D235-4AD2-A1EE-2FB6DE1EF38C}">
      <dsp:nvSpPr>
        <dsp:cNvPr id="0" name=""/>
        <dsp:cNvSpPr/>
      </dsp:nvSpPr>
      <dsp:spPr>
        <a:xfrm>
          <a:off x="0" y="1941001"/>
          <a:ext cx="6709360" cy="1626278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itchFamily="18" charset="0"/>
              <a:cs typeface="Times New Roman" pitchFamily="18" charset="0"/>
            </a:rPr>
            <a:t>В книге подробно освещаются (что?)…</a:t>
          </a:r>
          <a:br>
            <a:rPr lang="ru-RU" sz="2800" kern="1200" dirty="0" smtClean="0">
              <a:latin typeface="Times New Roman" pitchFamily="18" charset="0"/>
              <a:cs typeface="Times New Roman" pitchFamily="18" charset="0"/>
            </a:rPr>
          </a:br>
          <a:r>
            <a:rPr lang="ru-RU" sz="2800" kern="1200" dirty="0" smtClean="0">
              <a:latin typeface="Times New Roman" pitchFamily="18" charset="0"/>
              <a:cs typeface="Times New Roman" pitchFamily="18" charset="0"/>
            </a:rPr>
            <a:t>Характеризуется (что?)…</a:t>
          </a:r>
          <a:br>
            <a:rPr lang="ru-RU" sz="2800" kern="1200" dirty="0" smtClean="0">
              <a:latin typeface="Times New Roman" pitchFamily="18" charset="0"/>
              <a:cs typeface="Times New Roman" pitchFamily="18" charset="0"/>
            </a:rPr>
          </a:br>
          <a:r>
            <a:rPr lang="ru-RU" sz="2800" kern="1200" dirty="0" smtClean="0">
              <a:latin typeface="Times New Roman" pitchFamily="18" charset="0"/>
              <a:cs typeface="Times New Roman" pitchFamily="18" charset="0"/>
            </a:rPr>
            <a:t>Рассматривается (что?)…</a:t>
          </a:r>
          <a:endParaRPr lang="ru-RU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79388" y="2020389"/>
        <a:ext cx="6550584" cy="14675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3C0B6-BB61-4B49-9597-19953AA48331}" type="datetimeFigureOut">
              <a:rPr lang="ru-RU" smtClean="0"/>
              <a:pPr/>
              <a:t>31.01.2021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87DC2-9CA3-4D3E-AEBD-BCE8C3E06C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3C0B6-BB61-4B49-9597-19953AA48331}" type="datetimeFigureOut">
              <a:rPr lang="ru-RU" smtClean="0"/>
              <a:pPr/>
              <a:t>31.01.2021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87DC2-9CA3-4D3E-AEBD-BCE8C3E06C4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3C0B6-BB61-4B49-9597-19953AA48331}" type="datetimeFigureOut">
              <a:rPr lang="ru-RU" smtClean="0"/>
              <a:pPr/>
              <a:t>31.01.2021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87DC2-9CA3-4D3E-AEBD-BCE8C3E06C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3C0B6-BB61-4B49-9597-19953AA48331}" type="datetimeFigureOut">
              <a:rPr lang="ru-RU" smtClean="0"/>
              <a:pPr/>
              <a:t>31.01.2021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87DC2-9CA3-4D3E-AEBD-BCE8C3E06C4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3C0B6-BB61-4B49-9597-19953AA48331}" type="datetimeFigureOut">
              <a:rPr lang="ru-RU" smtClean="0"/>
              <a:pPr/>
              <a:t>31.01.2021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87DC2-9CA3-4D3E-AEBD-BCE8C3E06C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3C0B6-BB61-4B49-9597-19953AA48331}" type="datetimeFigureOut">
              <a:rPr lang="ru-RU" smtClean="0"/>
              <a:pPr/>
              <a:t>31.01.2021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87DC2-9CA3-4D3E-AEBD-BCE8C3E06C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3C0B6-BB61-4B49-9597-19953AA48331}" type="datetimeFigureOut">
              <a:rPr lang="ru-RU" smtClean="0"/>
              <a:pPr/>
              <a:t>31.01.2021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87DC2-9CA3-4D3E-AEBD-BCE8C3E06C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3C0B6-BB61-4B49-9597-19953AA48331}" type="datetimeFigureOut">
              <a:rPr lang="ru-RU" smtClean="0"/>
              <a:pPr/>
              <a:t>31.01.2021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87DC2-9CA3-4D3E-AEBD-BCE8C3E06C4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3C0B6-BB61-4B49-9597-19953AA48331}" type="datetimeFigureOut">
              <a:rPr lang="ru-RU" smtClean="0"/>
              <a:pPr/>
              <a:t>31.01.2021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87DC2-9CA3-4D3E-AEBD-BCE8C3E06C4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3C0B6-BB61-4B49-9597-19953AA48331}" type="datetimeFigureOut">
              <a:rPr lang="ru-RU" smtClean="0"/>
              <a:pPr/>
              <a:t>31.01.2021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87DC2-9CA3-4D3E-AEBD-BCE8C3E06C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3C0B6-BB61-4B49-9597-19953AA48331}" type="datetimeFigureOut">
              <a:rPr lang="ru-RU" smtClean="0"/>
              <a:pPr/>
              <a:t>31.01.2021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87DC2-9CA3-4D3E-AEBD-BCE8C3E06C4E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5793C0B6-BB61-4B49-9597-19953AA48331}" type="datetimeFigureOut">
              <a:rPr lang="ru-RU" smtClean="0"/>
              <a:pPr/>
              <a:t>31.01.2021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E7787DC2-9CA3-4D3E-AEBD-BCE8C3E06C4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sz="8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Аннотация</a:t>
            </a:r>
            <a:r>
              <a:rPr lang="ru-RU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4522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1560" y="2420888"/>
            <a:ext cx="8229600" cy="1252728"/>
          </a:xfrm>
        </p:spPr>
        <p:txBody>
          <a:bodyPr>
            <a:noAutofit/>
          </a:bodyPr>
          <a:lstStyle/>
          <a:p>
            <a:pPr algn="l"/>
            <a:r>
              <a:rPr lang="ru-RU" sz="6000" dirty="0" smtClean="0">
                <a:solidFill>
                  <a:schemeClr val="tx1"/>
                </a:solidFill>
              </a:rPr>
              <a:t>Тема: Развитие речи.  Основные виды информационной переработки текста (аннотация).</a:t>
            </a:r>
            <a:endParaRPr lang="ru-RU" sz="6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3212976"/>
            <a:ext cx="8229600" cy="1252728"/>
          </a:xfrm>
        </p:spPr>
        <p:txBody>
          <a:bodyPr>
            <a:noAutofit/>
          </a:bodyPr>
          <a:lstStyle/>
          <a:p>
            <a:pPr algn="l"/>
            <a:r>
              <a:rPr lang="ru-RU" sz="5400" b="1" dirty="0" smtClean="0">
                <a:solidFill>
                  <a:schemeClr val="tx1"/>
                </a:solidFill>
              </a:rPr>
              <a:t>Цель: </a:t>
            </a:r>
            <a:r>
              <a:rPr lang="ru-RU" sz="5400" dirty="0" smtClean="0">
                <a:solidFill>
                  <a:schemeClr val="tx1"/>
                </a:solidFill>
              </a:rPr>
              <a:t>познакомиться  с понятием «аннотация» и различными её видами,</a:t>
            </a:r>
            <a:r>
              <a:rPr lang="ru-RU" sz="5400" b="1" dirty="0" smtClean="0">
                <a:solidFill>
                  <a:schemeClr val="tx1"/>
                </a:solidFill>
              </a:rPr>
              <a:t> </a:t>
            </a:r>
            <a:r>
              <a:rPr lang="ru-RU" sz="5400" dirty="0" smtClean="0">
                <a:solidFill>
                  <a:schemeClr val="tx1"/>
                </a:solidFill>
              </a:rPr>
              <a:t>показать практическое   значение данного жанра, его особенности, структурно-смысловые части.</a:t>
            </a:r>
            <a:r>
              <a:rPr lang="ru-RU" sz="5400" b="1" dirty="0" smtClean="0">
                <a:solidFill>
                  <a:schemeClr val="tx1"/>
                </a:solidFill>
              </a:rPr>
              <a:t/>
            </a:r>
            <a:br>
              <a:rPr lang="ru-RU" sz="5400" b="1" dirty="0" smtClean="0">
                <a:solidFill>
                  <a:schemeClr val="tx1"/>
                </a:solidFill>
              </a:rPr>
            </a:br>
            <a:endParaRPr lang="ru-RU" sz="5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s://im0-tub-ru.yandex.net/i?id=2bdbb5e9e091d6491d00fddd93c81ac3-l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92696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16832"/>
            <a:ext cx="8280919" cy="4209331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600" b="1" dirty="0">
                <a:latin typeface="Times New Roman"/>
                <a:ea typeface="Times New Roman"/>
              </a:rPr>
              <a:t>Аннотация</a:t>
            </a:r>
            <a:r>
              <a:rPr lang="ru-RU" sz="3600" dirty="0">
                <a:latin typeface="Times New Roman"/>
                <a:ea typeface="Times New Roman"/>
              </a:rPr>
              <a:t> - небольшое связное описание и оценка содержания и структуры книги или статьи. Работа над аннотацией помогает ориентироваться в ряде источников на одну тему, а также при подготовке обзора литературы. </a:t>
            </a:r>
            <a:br>
              <a:rPr lang="ru-RU" sz="3600" dirty="0">
                <a:latin typeface="Times New Roman"/>
                <a:ea typeface="Times New Roman"/>
              </a:rPr>
            </a:br>
            <a:r>
              <a:rPr lang="ru-RU" sz="3600" dirty="0">
                <a:latin typeface="Times New Roman"/>
                <a:ea typeface="Times New Roman"/>
              </a:rPr>
              <a:t/>
            </a:r>
            <a:br>
              <a:rPr lang="ru-RU" sz="3600" dirty="0">
                <a:latin typeface="Times New Roman"/>
                <a:ea typeface="Times New Roman"/>
              </a:rPr>
            </a:br>
            <a:endParaRPr lang="ru-RU" sz="36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252728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kern="1800" dirty="0" smtClean="0">
                <a:latin typeface="Times New Roman"/>
                <a:ea typeface="Times New Roman"/>
                <a:cs typeface="Times New Roman"/>
              </a:rPr>
              <a:t/>
            </a:r>
            <a:br>
              <a:rPr lang="ru-RU" b="1" kern="1800" dirty="0" smtClean="0">
                <a:latin typeface="Times New Roman"/>
                <a:ea typeface="Times New Roman"/>
                <a:cs typeface="Times New Roman"/>
              </a:rPr>
            </a:br>
            <a:r>
              <a:rPr lang="ru-RU" sz="4900" b="1" i="1" kern="1800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Что </a:t>
            </a:r>
            <a:r>
              <a:rPr lang="ru-RU" sz="4900" b="1" i="1" kern="18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такое "</a:t>
            </a:r>
            <a:r>
              <a:rPr lang="ru-RU" sz="4900" b="1" i="1" kern="1800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аннотация«?</a:t>
            </a:r>
            <a:r>
              <a:rPr lang="ru-RU" sz="4900" b="1" i="1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4900" b="1" i="1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endParaRPr lang="ru-RU" sz="49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4672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467544" y="1916832"/>
            <a:ext cx="8280919" cy="4209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r>
              <a:rPr lang="ru-RU" sz="4000" dirty="0" smtClean="0"/>
              <a:t>1. Аннотация – краткая характеристика содержания книги.</a:t>
            </a:r>
          </a:p>
          <a:p>
            <a:r>
              <a:rPr lang="ru-RU" sz="4000" dirty="0" smtClean="0"/>
              <a:t>2. Обычно аннотация находится в начале или в конце книги. </a:t>
            </a:r>
          </a:p>
          <a:p>
            <a:r>
              <a:rPr lang="ru-RU" sz="4000" dirty="0" smtClean="0"/>
              <a:t>3. Аннотация помогает выбрать нужную интересную книгу.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100000"/>
              <a:tabLst/>
              <a:defRPr/>
            </a:pP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980728"/>
            <a:ext cx="9143999" cy="5616623"/>
          </a:xfrm>
        </p:spPr>
        <p:txBody>
          <a:bodyPr/>
          <a:lstStyle/>
          <a:p>
            <a:pPr>
              <a:buNone/>
            </a:pPr>
            <a:r>
              <a:rPr lang="ru-RU" sz="3600" dirty="0" smtClean="0">
                <a:solidFill>
                  <a:schemeClr val="tx1"/>
                </a:solidFill>
              </a:rPr>
              <a:t>   1.Леокум Аркадий</a:t>
            </a:r>
          </a:p>
          <a:p>
            <a:pPr>
              <a:buNone/>
            </a:pPr>
            <a:r>
              <a:rPr lang="ru-RU" sz="3600" dirty="0" smtClean="0">
                <a:solidFill>
                  <a:schemeClr val="tx1"/>
                </a:solidFill>
              </a:rPr>
              <a:t>   Детская энциклопедия “Скажи мне, почему?..” (Авторизированный перевод Я. и А. </a:t>
            </a:r>
            <a:r>
              <a:rPr lang="ru-RU" sz="3600" dirty="0" err="1" smtClean="0">
                <a:solidFill>
                  <a:schemeClr val="tx1"/>
                </a:solidFill>
              </a:rPr>
              <a:t>Огуреевых</a:t>
            </a:r>
            <a:r>
              <a:rPr lang="ru-RU" sz="3600" dirty="0" smtClean="0">
                <a:solidFill>
                  <a:schemeClr val="tx1"/>
                </a:solidFill>
              </a:rPr>
              <a:t>. Художник А. Вернигора. –  М.: Молодая гвардия, 1992. – 334 с., ил.    </a:t>
            </a:r>
          </a:p>
          <a:p>
            <a:pPr>
              <a:buNone/>
            </a:pPr>
            <a:r>
              <a:rPr lang="ru-RU" sz="3600" dirty="0" smtClean="0">
                <a:solidFill>
                  <a:schemeClr val="tx1"/>
                </a:solidFill>
              </a:rPr>
              <a:t>   В книге сконцентрированы наиболее интересные и современные знания из разных областей жизни человека, природы, науки, истории, культуры.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-252536" y="404664"/>
            <a:ext cx="9145015" cy="619268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    2. Родная старина: Отечественная история в рассказах и картинах. (с XVI до XVII вв.) / Сост. В. Д. </a:t>
            </a:r>
            <a:r>
              <a:rPr lang="ru-RU" sz="2800" dirty="0" err="1" smtClean="0">
                <a:solidFill>
                  <a:schemeClr val="tx1"/>
                </a:solidFill>
              </a:rPr>
              <a:t>Сиповский</a:t>
            </a:r>
            <a:r>
              <a:rPr lang="ru-RU" sz="2800" dirty="0" smtClean="0">
                <a:solidFill>
                  <a:schemeClr val="tx1"/>
                </a:solidFill>
              </a:rPr>
              <a:t>. – М.: Современник, 1993. – 446 с., ил</a:t>
            </a:r>
            <a:r>
              <a:rPr lang="ru-RU" sz="2800" b="1" dirty="0" smtClean="0">
                <a:solidFill>
                  <a:schemeClr val="tx1"/>
                </a:solidFill>
              </a:rPr>
              <a:t>.   </a:t>
            </a:r>
            <a:endParaRPr lang="ru-RU" sz="2800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    Второй том “Родной старины” В.Д. </a:t>
            </a:r>
            <a:r>
              <a:rPr lang="ru-RU" sz="2800" dirty="0" err="1" smtClean="0">
                <a:solidFill>
                  <a:schemeClr val="tx1"/>
                </a:solidFill>
              </a:rPr>
              <a:t>Сиповского</a:t>
            </a:r>
            <a:r>
              <a:rPr lang="ru-RU" sz="2800" dirty="0" smtClean="0">
                <a:solidFill>
                  <a:schemeClr val="tx1"/>
                </a:solidFill>
              </a:rPr>
              <a:t> посвящен событиям допетровской Руси.</a:t>
            </a:r>
          </a:p>
          <a:p>
            <a:pPr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    Юный читатель серии “История России в рассказах для детей” сможет пополнить свои знания об эпохе Смутного времени, познакомится с историей религии и церкви.</a:t>
            </a:r>
          </a:p>
          <a:p>
            <a:pPr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    Замечательные иллюстрации дают наглядное и точное представление об архитектуре того времени, об одежде, оружии, быте наших предков.</a:t>
            </a:r>
          </a:p>
          <a:p>
            <a:pPr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   “Родная старина” – незаменимое учебное пособие по истории Отечества.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0" y="1124744"/>
            <a:ext cx="9144000" cy="573325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274320" lvl="0" indent="-274320">
              <a:spcBef>
                <a:spcPct val="20000"/>
              </a:spcBef>
              <a:buClr>
                <a:schemeClr val="accent1"/>
              </a:buClr>
              <a:buSzPct val="100000"/>
            </a:pPr>
            <a:r>
              <a:rPr lang="ru-RU" sz="3600" dirty="0" smtClean="0"/>
              <a:t>                              Аннотация 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4932040" y="1700808"/>
            <a:ext cx="1944216" cy="12241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H="1">
            <a:off x="2483768" y="1700808"/>
            <a:ext cx="1728192" cy="11521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95536" y="2924944"/>
            <a:ext cx="54006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i="1" dirty="0" smtClean="0"/>
              <a:t>Библиографическое описание</a:t>
            </a:r>
            <a:r>
              <a:rPr lang="ru-RU" sz="3200" dirty="0" smtClean="0"/>
              <a:t>:</a:t>
            </a:r>
            <a:br>
              <a:rPr lang="ru-RU" sz="3200" dirty="0" smtClean="0"/>
            </a:br>
            <a:r>
              <a:rPr lang="ru-RU" sz="3200" dirty="0" smtClean="0"/>
              <a:t>– Автор.</a:t>
            </a:r>
            <a:br>
              <a:rPr lang="ru-RU" sz="3200" dirty="0" smtClean="0"/>
            </a:br>
            <a:r>
              <a:rPr lang="ru-RU" sz="3200" dirty="0" smtClean="0"/>
              <a:t>– Название.</a:t>
            </a:r>
            <a:br>
              <a:rPr lang="ru-RU" sz="3200" dirty="0" smtClean="0"/>
            </a:br>
            <a:r>
              <a:rPr lang="ru-RU" sz="3200" dirty="0" smtClean="0"/>
              <a:t>– издательство, </a:t>
            </a:r>
            <a:br>
              <a:rPr lang="ru-RU" sz="3200" dirty="0" smtClean="0"/>
            </a:br>
            <a:r>
              <a:rPr lang="ru-RU" sz="3200" dirty="0" smtClean="0"/>
              <a:t>– год издания. –</a:t>
            </a:r>
            <a:br>
              <a:rPr lang="ru-RU" sz="3200" dirty="0" smtClean="0"/>
            </a:br>
            <a:r>
              <a:rPr lang="ru-RU" sz="3200" dirty="0" smtClean="0"/>
              <a:t>– количество страниц.,</a:t>
            </a:r>
            <a:br>
              <a:rPr lang="ru-RU" sz="3200" dirty="0" smtClean="0"/>
            </a:br>
            <a:r>
              <a:rPr lang="ru-RU" sz="3200" dirty="0" smtClean="0"/>
              <a:t>– наличие иллюстраций.</a:t>
            </a:r>
            <a:endParaRPr lang="ru-RU" sz="3200" dirty="0"/>
          </a:p>
        </p:txBody>
      </p:sp>
      <p:sp>
        <p:nvSpPr>
          <p:cNvPr id="14" name="TextBox 13"/>
          <p:cNvSpPr txBox="1"/>
          <p:nvPr/>
        </p:nvSpPr>
        <p:spPr>
          <a:xfrm>
            <a:off x="5148064" y="2924944"/>
            <a:ext cx="399593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dirty="0" smtClean="0"/>
              <a:t>Текст аннотации</a:t>
            </a:r>
            <a:r>
              <a:rPr lang="ru-RU" sz="2800" dirty="0" smtClean="0"/>
              <a:t>:</a:t>
            </a:r>
            <a:br>
              <a:rPr lang="ru-RU" sz="2800" dirty="0" smtClean="0"/>
            </a:br>
            <a:r>
              <a:rPr lang="ru-RU" sz="2800" dirty="0" smtClean="0"/>
              <a:t>– жанр произведения;</a:t>
            </a:r>
            <a:br>
              <a:rPr lang="ru-RU" sz="2800" dirty="0" smtClean="0"/>
            </a:br>
            <a:r>
              <a:rPr lang="ru-RU" sz="2800" dirty="0" smtClean="0"/>
              <a:t>– действующие лица;</a:t>
            </a:r>
            <a:br>
              <a:rPr lang="ru-RU" sz="2800" dirty="0" smtClean="0"/>
            </a:br>
            <a:r>
              <a:rPr lang="ru-RU" sz="2800" dirty="0" smtClean="0"/>
              <a:t>– время и место действия;</a:t>
            </a:r>
            <a:br>
              <a:rPr lang="ru-RU" sz="2800" dirty="0" smtClean="0"/>
            </a:br>
            <a:r>
              <a:rPr lang="ru-RU" sz="2800" dirty="0" smtClean="0"/>
              <a:t>– краткое содержание;</a:t>
            </a:r>
            <a:br>
              <a:rPr lang="ru-RU" sz="2800" dirty="0" smtClean="0"/>
            </a:br>
            <a:r>
              <a:rPr lang="ru-RU" sz="2800" dirty="0" smtClean="0"/>
              <a:t>– тема;</a:t>
            </a:r>
            <a:br>
              <a:rPr lang="ru-RU" sz="2800" dirty="0" smtClean="0"/>
            </a:br>
            <a:r>
              <a:rPr lang="ru-RU" sz="2800" dirty="0" smtClean="0"/>
              <a:t>– проблематика;</a:t>
            </a:r>
            <a:br>
              <a:rPr lang="ru-RU" sz="2800" dirty="0" smtClean="0"/>
            </a:br>
            <a:r>
              <a:rPr lang="ru-RU" sz="2800" dirty="0" smtClean="0"/>
              <a:t>– адресат.</a:t>
            </a:r>
            <a:endParaRPr lang="ru-RU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85720" y="1500174"/>
            <a:ext cx="8501121" cy="514353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dirty="0" smtClean="0">
                <a:solidFill>
                  <a:schemeClr val="tx1"/>
                </a:solidFill>
              </a:rPr>
              <a:t>Учебное пособие</a:t>
            </a:r>
          </a:p>
          <a:p>
            <a:pPr algn="ctr">
              <a:buNone/>
            </a:pPr>
            <a:r>
              <a:rPr lang="ru-RU" sz="3600" dirty="0" smtClean="0">
                <a:solidFill>
                  <a:schemeClr val="tx1"/>
                </a:solidFill>
              </a:rPr>
              <a:t>В. Я. Коровина</a:t>
            </a:r>
          </a:p>
          <a:p>
            <a:pPr algn="ctr">
              <a:buNone/>
            </a:pPr>
            <a:r>
              <a:rPr lang="ru-RU" sz="3600" dirty="0" smtClean="0">
                <a:solidFill>
                  <a:schemeClr val="tx1"/>
                </a:solidFill>
              </a:rPr>
              <a:t>В. П. Журавлев</a:t>
            </a:r>
          </a:p>
          <a:p>
            <a:pPr algn="ctr">
              <a:buNone/>
            </a:pPr>
            <a:r>
              <a:rPr lang="ru-RU" sz="3600" dirty="0" smtClean="0">
                <a:solidFill>
                  <a:schemeClr val="tx1"/>
                </a:solidFill>
              </a:rPr>
              <a:t>В. И. Коровин</a:t>
            </a:r>
          </a:p>
          <a:p>
            <a:pPr algn="ctr">
              <a:buNone/>
            </a:pPr>
            <a:r>
              <a:rPr lang="ru-RU" sz="3600" b="1" dirty="0" smtClean="0">
                <a:solidFill>
                  <a:schemeClr val="tx1"/>
                </a:solidFill>
              </a:rPr>
              <a:t>Литература</a:t>
            </a:r>
          </a:p>
          <a:p>
            <a:pPr algn="ctr">
              <a:buNone/>
            </a:pPr>
            <a:r>
              <a:rPr lang="ru-RU" sz="3600" b="1" dirty="0" smtClean="0">
                <a:solidFill>
                  <a:schemeClr val="tx1"/>
                </a:solidFill>
              </a:rPr>
              <a:t>8 класс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 smtClean="0"/>
              <a:t>Обратимся  к </a:t>
            </a:r>
            <a:r>
              <a:rPr lang="ru-RU" i="1" smtClean="0"/>
              <a:t>учебнику литературы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0" y="1124744"/>
            <a:ext cx="9144000" cy="573325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274320" lvl="0" indent="-274320">
              <a:spcBef>
                <a:spcPct val="20000"/>
              </a:spcBef>
              <a:buClr>
                <a:schemeClr val="accent1"/>
              </a:buClr>
              <a:buSzPct val="100000"/>
            </a:pPr>
            <a:r>
              <a:rPr lang="ru-RU" sz="3600" dirty="0" smtClean="0"/>
              <a:t>                          Виды аннотации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899592" y="1844824"/>
            <a:ext cx="1800200" cy="23762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H="1">
            <a:off x="3131840" y="1700808"/>
            <a:ext cx="144016" cy="13681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4283968" y="1628800"/>
            <a:ext cx="0" cy="24482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5292080" y="1628800"/>
            <a:ext cx="288032" cy="14401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5724128" y="1700808"/>
            <a:ext cx="1944216" cy="23042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0" y="4149080"/>
            <a:ext cx="21659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Справочные</a:t>
            </a:r>
            <a:r>
              <a:rPr lang="ru-RU" dirty="0" smtClean="0"/>
              <a:t> 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1475656" y="3284984"/>
            <a:ext cx="28232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Рекомендательные</a:t>
            </a:r>
            <a:endParaRPr lang="ru-RU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3779912" y="4077072"/>
            <a:ext cx="11432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Общие</a:t>
            </a:r>
            <a:endParaRPr lang="ru-RU" sz="2400" dirty="0"/>
          </a:p>
        </p:txBody>
      </p:sp>
      <p:sp>
        <p:nvSpPr>
          <p:cNvPr id="22" name="TextBox 21"/>
          <p:cNvSpPr txBox="1"/>
          <p:nvPr/>
        </p:nvSpPr>
        <p:spPr>
          <a:xfrm>
            <a:off x="4860032" y="3212976"/>
            <a:ext cx="15760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Обзорные</a:t>
            </a:r>
            <a:endParaRPr lang="ru-RU" sz="2400" dirty="0"/>
          </a:p>
        </p:txBody>
      </p:sp>
      <p:sp>
        <p:nvSpPr>
          <p:cNvPr id="23" name="TextBox 22"/>
          <p:cNvSpPr txBox="1"/>
          <p:nvPr/>
        </p:nvSpPr>
        <p:spPr>
          <a:xfrm>
            <a:off x="6019427" y="4221088"/>
            <a:ext cx="31245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Специализированные</a:t>
            </a:r>
            <a:endParaRPr lang="ru-RU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9104843"/>
              </p:ext>
            </p:extLst>
          </p:nvPr>
        </p:nvGraphicFramePr>
        <p:xfrm>
          <a:off x="251520" y="1916832"/>
          <a:ext cx="8640960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817583"/>
            <a:ext cx="8712968" cy="883226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6600" b="1" dirty="0" smtClean="0">
                <a:latin typeface="Monotype Corsiva" pitchFamily="66" charset="0"/>
                <a:ea typeface="Times New Roman"/>
                <a:cs typeface="Times New Roman"/>
              </a:rPr>
              <a:t/>
            </a:r>
            <a:br>
              <a:rPr lang="ru-RU" sz="6600" b="1" dirty="0" smtClean="0">
                <a:latin typeface="Monotype Corsiva" pitchFamily="66" charset="0"/>
                <a:ea typeface="Times New Roman"/>
                <a:cs typeface="Times New Roman"/>
              </a:rPr>
            </a:br>
            <a:r>
              <a:rPr lang="ru-RU" sz="6000" b="1" i="1" dirty="0" smtClean="0">
                <a:solidFill>
                  <a:schemeClr val="tx2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Инструкция</a:t>
            </a:r>
            <a:r>
              <a:rPr lang="ru-RU" sz="6000" b="1" i="1" dirty="0">
                <a:solidFill>
                  <a:schemeClr val="tx2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6000" b="1" i="1" dirty="0">
                <a:solidFill>
                  <a:schemeClr val="tx2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endParaRPr lang="ru-RU" sz="6000" b="1" i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8090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7" y="1988840"/>
            <a:ext cx="7884864" cy="4137323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ru-RU" sz="3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2. Затем указывается жанр произведения. В этом пункте приветствуется точность и подробность. К стандартному обозначению жанра можно присовокупить оценочную характеристику. Именно она станет для читателя отличительной чертой, которая поможет сделать выбор в пользу именно этой книги. </a:t>
            </a:r>
          </a:p>
          <a:p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042376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6000" b="1" i="1" dirty="0" smtClean="0">
                <a:solidFill>
                  <a:schemeClr val="tx2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6000" b="1" i="1" dirty="0" smtClean="0">
                <a:solidFill>
                  <a:schemeClr val="tx2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6000" b="1" i="1" dirty="0" smtClean="0">
                <a:solidFill>
                  <a:schemeClr val="tx2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Инструкция</a:t>
            </a:r>
            <a:r>
              <a:rPr lang="ru-RU" sz="6000" b="1" i="1" dirty="0">
                <a:solidFill>
                  <a:schemeClr val="tx2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6000" b="1" i="1" dirty="0">
                <a:solidFill>
                  <a:schemeClr val="tx2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27508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08512232"/>
              </p:ext>
            </p:extLst>
          </p:nvPr>
        </p:nvGraphicFramePr>
        <p:xfrm>
          <a:off x="1043608" y="1772816"/>
          <a:ext cx="7776864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578504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6000" b="1" i="1" dirty="0" smtClean="0">
                <a:solidFill>
                  <a:srgbClr val="073E87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6000" b="1" i="1" dirty="0" smtClean="0">
                <a:solidFill>
                  <a:srgbClr val="073E87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6000" b="1" i="1" dirty="0" smtClean="0">
                <a:solidFill>
                  <a:srgbClr val="073E87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Инструкция</a:t>
            </a:r>
            <a:r>
              <a:rPr lang="ru-RU" sz="6000" b="1" i="1" dirty="0">
                <a:solidFill>
                  <a:srgbClr val="073E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6000" b="1" i="1" dirty="0">
                <a:solidFill>
                  <a:srgbClr val="073E87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3235765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772816"/>
            <a:ext cx="8784976" cy="4464496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  <a:cs typeface="Times New Roman"/>
              </a:rPr>
              <a:t>4. Если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книга, к которой пишется аннотация, не художественная, а научная, в начале аннотации указываются ученые звания автора. При анализе содержания делается акцент на отличии книги или статьи от изданий, посвященных той же теме или области исследования. Дополнительно может быть сказано о части аудитории, которой будет интересна данная книга. 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6700" b="1" i="1" dirty="0" smtClean="0">
                <a:solidFill>
                  <a:srgbClr val="073E87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6700" b="1" i="1" dirty="0" smtClean="0">
                <a:solidFill>
                  <a:srgbClr val="073E87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6700" b="1" i="1" dirty="0" smtClean="0">
                <a:solidFill>
                  <a:srgbClr val="073E87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Инструкция</a:t>
            </a:r>
            <a:r>
              <a:rPr lang="ru-RU" sz="6000" b="1" i="1" dirty="0">
                <a:solidFill>
                  <a:srgbClr val="073E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6000" b="1" i="1" dirty="0">
                <a:solidFill>
                  <a:srgbClr val="073E87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87389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6478373"/>
              </p:ext>
            </p:extLst>
          </p:nvPr>
        </p:nvGraphicFramePr>
        <p:xfrm>
          <a:off x="899592" y="2119257"/>
          <a:ext cx="7272808" cy="36038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6600" dirty="0" smtClean="0">
                <a:latin typeface="Monotype Corsiva" pitchFamily="66" charset="0"/>
                <a:ea typeface="Times New Roman"/>
                <a:cs typeface="Shruti" pitchFamily="34" charset="0"/>
              </a:rPr>
              <a:t/>
            </a:r>
            <a:br>
              <a:rPr lang="ru-RU" sz="6600" dirty="0" smtClean="0">
                <a:latin typeface="Monotype Corsiva" pitchFamily="66" charset="0"/>
                <a:ea typeface="Times New Roman"/>
                <a:cs typeface="Shruti" pitchFamily="34" charset="0"/>
              </a:rPr>
            </a:br>
            <a:r>
              <a:rPr lang="ru-RU" sz="6600" dirty="0" smtClean="0">
                <a:latin typeface="Monotype Corsiva" pitchFamily="66" charset="0"/>
                <a:ea typeface="Times New Roman"/>
                <a:cs typeface="Shruti" pitchFamily="34" charset="0"/>
              </a:rPr>
              <a:t>Образец</a:t>
            </a:r>
            <a:r>
              <a:rPr lang="ru-RU" sz="6600" dirty="0">
                <a:latin typeface="Monotype Corsiva" pitchFamily="66" charset="0"/>
                <a:ea typeface="Times New Roman"/>
                <a:cs typeface="Shruti" pitchFamily="34" charset="0"/>
              </a:rPr>
              <a:t> аннотации:</a:t>
            </a:r>
            <a:br>
              <a:rPr lang="ru-RU" sz="6600" dirty="0">
                <a:latin typeface="Monotype Corsiva" pitchFamily="66" charset="0"/>
                <a:ea typeface="Times New Roman"/>
                <a:cs typeface="Shruti" pitchFamily="34" charset="0"/>
              </a:rPr>
            </a:br>
            <a:endParaRPr lang="ru-RU" sz="6600" dirty="0">
              <a:latin typeface="Monotype Corsiva" pitchFamily="66" charset="0"/>
              <a:cs typeface="Shrut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331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1052736"/>
            <a:ext cx="8640959" cy="5472608"/>
          </a:xfrm>
        </p:spPr>
        <p:txBody>
          <a:bodyPr/>
          <a:lstStyle/>
          <a:p>
            <a:pPr>
              <a:buNone/>
            </a:pPr>
            <a:r>
              <a:rPr lang="ru-RU" sz="3200" i="1" dirty="0" smtClean="0">
                <a:solidFill>
                  <a:schemeClr val="tx1"/>
                </a:solidFill>
              </a:rPr>
              <a:t>    Астафьев В.</a:t>
            </a:r>
            <a:r>
              <a:rPr lang="ru-RU" sz="3200" dirty="0" smtClean="0">
                <a:solidFill>
                  <a:schemeClr val="tx1"/>
                </a:solidFill>
              </a:rPr>
              <a:t> Конь с розовой гривой: Рассказы / Художник С. </a:t>
            </a:r>
            <a:r>
              <a:rPr lang="ru-RU" sz="3200" dirty="0" err="1" smtClean="0">
                <a:solidFill>
                  <a:schemeClr val="tx1"/>
                </a:solidFill>
              </a:rPr>
              <a:t>Сюхин</a:t>
            </a:r>
            <a:r>
              <a:rPr lang="ru-RU" sz="3200" dirty="0" smtClean="0">
                <a:solidFill>
                  <a:schemeClr val="tx1"/>
                </a:solidFill>
              </a:rPr>
              <a:t>. – Детская   литература, – 144с.:</a:t>
            </a:r>
          </a:p>
          <a:p>
            <a:pPr>
              <a:buNone/>
            </a:pPr>
            <a:r>
              <a:rPr lang="ru-RU" sz="3200" dirty="0" smtClean="0">
                <a:solidFill>
                  <a:schemeClr val="tx1"/>
                </a:solidFill>
              </a:rPr>
              <a:t>    Рассказы о сибирской деревне, о детстве мальчика, о его бабушке и дедушке, настоящих тружениках и прекрасных людях.</a:t>
            </a:r>
          </a:p>
          <a:p>
            <a:pPr lvl="0">
              <a:buFont typeface="Arial" pitchFamily="34" charset="0"/>
              <a:buChar char="•"/>
            </a:pPr>
            <a:r>
              <a:rPr lang="ru-RU" sz="3200" dirty="0" smtClean="0">
                <a:solidFill>
                  <a:schemeClr val="tx1"/>
                </a:solidFill>
              </a:rPr>
              <a:t>М.:</a:t>
            </a:r>
          </a:p>
          <a:p>
            <a:pPr lvl="0">
              <a:buFont typeface="Arial" pitchFamily="34" charset="0"/>
              <a:buChar char="•"/>
            </a:pPr>
            <a:r>
              <a:rPr lang="ru-RU" sz="3200" dirty="0" smtClean="0">
                <a:solidFill>
                  <a:schemeClr val="tx1"/>
                </a:solidFill>
              </a:rPr>
              <a:t>ил.</a:t>
            </a:r>
          </a:p>
          <a:p>
            <a:pPr lvl="0">
              <a:buFont typeface="Arial" pitchFamily="34" charset="0"/>
              <a:buChar char="•"/>
            </a:pPr>
            <a:r>
              <a:rPr lang="ru-RU" sz="3200" dirty="0" smtClean="0">
                <a:solidFill>
                  <a:schemeClr val="tx1"/>
                </a:solidFill>
              </a:rPr>
              <a:t>1990.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2919915"/>
              </p:ext>
            </p:extLst>
          </p:nvPr>
        </p:nvGraphicFramePr>
        <p:xfrm>
          <a:off x="871538" y="2674938"/>
          <a:ext cx="7408862" cy="34512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4000" i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Образцы клишированных аннотаций</a:t>
            </a:r>
            <a:endParaRPr lang="ru-RU" sz="4000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6288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6235089"/>
              </p:ext>
            </p:extLst>
          </p:nvPr>
        </p:nvGraphicFramePr>
        <p:xfrm>
          <a:off x="1463040" y="2119256"/>
          <a:ext cx="6709360" cy="3686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4800" i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Образцы клишированных аннотаций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4789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836712"/>
            <a:ext cx="9143999" cy="6021288"/>
          </a:xfrm>
        </p:spPr>
        <p:txBody>
          <a:bodyPr/>
          <a:lstStyle/>
          <a:p>
            <a:pPr>
              <a:buNone/>
            </a:pPr>
            <a:r>
              <a:rPr lang="ru-RU" sz="3200" dirty="0" smtClean="0"/>
              <a:t>1.	Аннотация – это …</a:t>
            </a:r>
          </a:p>
          <a:p>
            <a:pPr>
              <a:buNone/>
            </a:pPr>
            <a:r>
              <a:rPr lang="ru-RU" sz="3200" dirty="0" smtClean="0"/>
              <a:t>              а) краткий пересказ содержания;</a:t>
            </a:r>
          </a:p>
          <a:p>
            <a:pPr>
              <a:buNone/>
            </a:pPr>
            <a:r>
              <a:rPr lang="ru-RU" sz="3200" dirty="0" smtClean="0"/>
              <a:t>              б) подробное изложение текста.</a:t>
            </a:r>
          </a:p>
          <a:p>
            <a:pPr>
              <a:buNone/>
            </a:pPr>
            <a:r>
              <a:rPr lang="ru-RU" sz="3200" dirty="0" smtClean="0"/>
              <a:t>2.	Какие сведения может содержать аннотация?</a:t>
            </a:r>
          </a:p>
          <a:p>
            <a:pPr>
              <a:buNone/>
            </a:pPr>
            <a:r>
              <a:rPr lang="ru-RU" sz="3200" dirty="0" smtClean="0"/>
              <a:t>              а) сведения об авторе;</a:t>
            </a:r>
          </a:p>
          <a:p>
            <a:pPr>
              <a:buNone/>
            </a:pPr>
            <a:r>
              <a:rPr lang="ru-RU" sz="3200" dirty="0" smtClean="0"/>
              <a:t>              б) иллюстрации к произведению;</a:t>
            </a:r>
          </a:p>
          <a:p>
            <a:pPr>
              <a:buNone/>
            </a:pPr>
            <a:r>
              <a:rPr lang="ru-RU" sz="3200" dirty="0" smtClean="0"/>
              <a:t>              в) краткое содержание;</a:t>
            </a:r>
          </a:p>
          <a:p>
            <a:pPr>
              <a:buNone/>
            </a:pPr>
            <a:r>
              <a:rPr lang="ru-RU" sz="3200" dirty="0" smtClean="0"/>
              <a:t>              г) перечень всех героев произведения;</a:t>
            </a:r>
          </a:p>
          <a:p>
            <a:pPr>
              <a:buNone/>
            </a:pPr>
            <a:r>
              <a:rPr lang="ru-RU" sz="3200" dirty="0" smtClean="0"/>
              <a:t>              </a:t>
            </a:r>
            <a:r>
              <a:rPr lang="ru-RU" sz="3200" dirty="0" err="1" smtClean="0"/>
              <a:t>д</a:t>
            </a:r>
            <a:r>
              <a:rPr lang="ru-RU" sz="3200" dirty="0" smtClean="0"/>
              <a:t>) тема книги.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79512" y="1844824"/>
            <a:ext cx="8712967" cy="4680520"/>
          </a:xfrm>
        </p:spPr>
        <p:txBody>
          <a:bodyPr/>
          <a:lstStyle/>
          <a:p>
            <a:pPr>
              <a:buNone/>
            </a:pPr>
            <a:r>
              <a:rPr lang="ru-RU" sz="3600" smtClean="0">
                <a:solidFill>
                  <a:schemeClr val="tx1"/>
                </a:solidFill>
              </a:rPr>
              <a:t>   Вы </a:t>
            </a:r>
            <a:r>
              <a:rPr lang="ru-RU" sz="3600" dirty="0" smtClean="0">
                <a:solidFill>
                  <a:schemeClr val="tx1"/>
                </a:solidFill>
              </a:rPr>
              <a:t>приобрели достаточно знаний для того, чтобы самостоятельно создать аннотацию. </a:t>
            </a:r>
            <a:r>
              <a:rPr lang="ru-RU" sz="3600" b="1" dirty="0" smtClean="0">
                <a:solidFill>
                  <a:schemeClr val="tx1"/>
                </a:solidFill>
              </a:rPr>
              <a:t>Напишите</a:t>
            </a:r>
            <a:r>
              <a:rPr lang="ru-RU" sz="3600" dirty="0" smtClean="0">
                <a:solidFill>
                  <a:schemeClr val="tx1"/>
                </a:solidFill>
              </a:rPr>
              <a:t> такую </a:t>
            </a:r>
            <a:r>
              <a:rPr lang="ru-RU" sz="3600" b="1" dirty="0" smtClean="0">
                <a:solidFill>
                  <a:schemeClr val="tx1"/>
                </a:solidFill>
              </a:rPr>
              <a:t>аннотацию на свою любимую книгу</a:t>
            </a:r>
            <a:r>
              <a:rPr lang="ru-RU" sz="3600" dirty="0" smtClean="0">
                <a:solidFill>
                  <a:schemeClr val="tx1"/>
                </a:solidFill>
              </a:rPr>
              <a:t>, чтобы, познакомившись с ней, у читателей возникло желание прочитать книгу.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1052736"/>
            <a:ext cx="6759853" cy="4670333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8000" i="1" dirty="0" smtClean="0">
                <a:latin typeface="Times New Roman" pitchFamily="18" charset="0"/>
                <a:cs typeface="Times New Roman" pitchFamily="18" charset="0"/>
              </a:rPr>
              <a:t>Желаю                         творческих                                             успехов!</a:t>
            </a:r>
            <a:endParaRPr lang="ru-RU" sz="8000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6664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194</TotalTime>
  <Words>634</Words>
  <Application>Microsoft Office PowerPoint</Application>
  <PresentationFormat>Экран (4:3)</PresentationFormat>
  <Paragraphs>66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30" baseType="lpstr">
      <vt:lpstr>Arial</vt:lpstr>
      <vt:lpstr>Calibri</vt:lpstr>
      <vt:lpstr>Candara</vt:lpstr>
      <vt:lpstr>Monotype Corsiva</vt:lpstr>
      <vt:lpstr>Shruti</vt:lpstr>
      <vt:lpstr>Symbol</vt:lpstr>
      <vt:lpstr>Times New Roman</vt:lpstr>
      <vt:lpstr>Волна</vt:lpstr>
      <vt:lpstr>Аннотация </vt:lpstr>
      <vt:lpstr>Тема: Развитие речи.  Основные виды информационной переработки текста (аннотация).</vt:lpstr>
      <vt:lpstr>Цель: познакомиться  с понятием «аннотация» и различными её видами, показать практическое   значение данного жанра, его особенности, структурно-смысловые части. </vt:lpstr>
      <vt:lpstr>Презентация PowerPoint</vt:lpstr>
      <vt:lpstr> Что такое "аннотация«? </vt:lpstr>
      <vt:lpstr>Презентация PowerPoint</vt:lpstr>
      <vt:lpstr>Презентация PowerPoint</vt:lpstr>
      <vt:lpstr>Презентация PowerPoint</vt:lpstr>
      <vt:lpstr>Презентация PowerPoint</vt:lpstr>
      <vt:lpstr>Обратимся  к учебнику литературы</vt:lpstr>
      <vt:lpstr>Презентация PowerPoint</vt:lpstr>
      <vt:lpstr> Инструкция </vt:lpstr>
      <vt:lpstr> Инструкция </vt:lpstr>
      <vt:lpstr> Инструкция </vt:lpstr>
      <vt:lpstr> Инструкция </vt:lpstr>
      <vt:lpstr> Образец аннотации: </vt:lpstr>
      <vt:lpstr>Презентация PowerPoint</vt:lpstr>
      <vt:lpstr>Образцы клишированных аннотаций</vt:lpstr>
      <vt:lpstr>Образцы клишированных аннотаций</vt:lpstr>
      <vt:lpstr>Презентация PowerPoint</vt:lpstr>
      <vt:lpstr>Домашнее задание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Аннотация</dc:title>
  <dc:creator>светлана</dc:creator>
  <cp:lastModifiedBy>User</cp:lastModifiedBy>
  <cp:revision>24</cp:revision>
  <dcterms:created xsi:type="dcterms:W3CDTF">2011-12-11T14:29:23Z</dcterms:created>
  <dcterms:modified xsi:type="dcterms:W3CDTF">2021-01-31T09:12:44Z</dcterms:modified>
</cp:coreProperties>
</file>